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8" r:id="rId3"/>
    <p:sldId id="290" r:id="rId4"/>
    <p:sldId id="295" r:id="rId5"/>
    <p:sldId id="296" r:id="rId6"/>
    <p:sldId id="301" r:id="rId7"/>
    <p:sldId id="302" r:id="rId8"/>
    <p:sldId id="303" r:id="rId9"/>
    <p:sldId id="304" r:id="rId10"/>
    <p:sldId id="305" r:id="rId11"/>
    <p:sldId id="309" r:id="rId12"/>
    <p:sldId id="306" r:id="rId13"/>
    <p:sldId id="307" r:id="rId14"/>
    <p:sldId id="312" r:id="rId15"/>
    <p:sldId id="308" r:id="rId16"/>
    <p:sldId id="310" r:id="rId17"/>
    <p:sldId id="311" r:id="rId18"/>
    <p:sldId id="313" r:id="rId19"/>
  </p:sldIdLst>
  <p:sldSz cx="9144000" cy="5143500" type="screen16x9"/>
  <p:notesSz cx="6858000" cy="9144000"/>
  <p:embeddedFontLst>
    <p:embeddedFont>
      <p:font typeface="Lato" panose="020F0502020204030203" pitchFamily="34" charset="77"/>
      <p:regular r:id="rId21"/>
      <p:bold r:id="rId22"/>
      <p:italic r:id="rId23"/>
      <p:boldItalic r:id="rId24"/>
    </p:embeddedFont>
    <p:embeddedFont>
      <p:font typeface="Malgun Gothic" panose="020B0503020000020004" pitchFamily="34" charset="-127"/>
      <p:regular r:id="rId25"/>
      <p:bold r:id="rId26"/>
    </p:embeddedFont>
    <p:embeddedFont>
      <p:font typeface="Raleway" pitchFamily="2" charset="77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학용" initials="김" lastIdx="1" clrIdx="0">
    <p:extLst>
      <p:ext uri="{19B8F6BF-5375-455C-9EA6-DF929625EA0E}">
        <p15:presenceInfo xmlns:p15="http://schemas.microsoft.com/office/powerpoint/2012/main" userId="김학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3" autoAdjust="0"/>
    <p:restoredTop sz="94689"/>
  </p:normalViewPr>
  <p:slideViewPr>
    <p:cSldViewPr snapToGrid="0">
      <p:cViewPr varScale="1">
        <p:scale>
          <a:sx n="207" d="100"/>
          <a:sy n="207" d="100"/>
        </p:scale>
        <p:origin x="4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45aaa7c9d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45aaa7c9d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442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424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454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 idx="4294967295"/>
          </p:nvPr>
        </p:nvSpPr>
        <p:spPr>
          <a:xfrm>
            <a:off x="709551" y="1289309"/>
            <a:ext cx="7520049" cy="79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altLang="ko-KR" sz="2500" dirty="0"/>
              <a:t>Coefficients of Separated Growth Curve Models</a:t>
            </a:r>
            <a:br>
              <a:rPr lang="en-US" altLang="ko-KR" sz="3400" dirty="0"/>
            </a:br>
            <a:br>
              <a:rPr lang="en-US" altLang="ko-KR" sz="3400" dirty="0"/>
            </a:br>
            <a:r>
              <a:rPr lang="en-US" altLang="ko-KR" sz="1800" b="0" dirty="0"/>
              <a:t>10</a:t>
            </a:r>
            <a:r>
              <a:rPr lang="ko-KR" altLang="en-US" sz="1800" b="0" dirty="0"/>
              <a:t>월 </a:t>
            </a:r>
            <a:r>
              <a:rPr lang="en-US" altLang="ko-KR" sz="1800" b="0" dirty="0"/>
              <a:t>12</a:t>
            </a:r>
            <a:r>
              <a:rPr lang="ko-KR" altLang="en-US" sz="1800" b="0" dirty="0"/>
              <a:t>일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294967295"/>
          </p:nvPr>
        </p:nvSpPr>
        <p:spPr>
          <a:xfrm>
            <a:off x="559650" y="3961975"/>
            <a:ext cx="47604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 b="1">
                <a:latin typeface="Malgun Gothic"/>
                <a:ea typeface="Malgun Gothic"/>
                <a:cs typeface="Malgun Gothic"/>
                <a:sym typeface="Malgun Gothic"/>
              </a:rPr>
              <a:t>박사과정</a:t>
            </a:r>
            <a:r>
              <a:rPr lang="en-US" sz="1400">
                <a:latin typeface="Malgun Gothic"/>
                <a:ea typeface="Malgun Gothic"/>
                <a:cs typeface="Malgun Gothic"/>
                <a:sym typeface="Malgun Gothic"/>
              </a:rPr>
              <a:t> 구태완 </a:t>
            </a:r>
            <a:r>
              <a:rPr lang="en-US" sz="1400" b="1">
                <a:latin typeface="Malgun Gothic"/>
                <a:ea typeface="Malgun Gothic"/>
                <a:cs typeface="Malgun Gothic"/>
                <a:sym typeface="Malgun Gothic"/>
              </a:rPr>
              <a:t>석사과정</a:t>
            </a:r>
            <a:r>
              <a:rPr lang="en-US" sz="1400">
                <a:latin typeface="Malgun Gothic"/>
                <a:ea typeface="Malgun Gothic"/>
                <a:cs typeface="Malgun Gothic"/>
                <a:sym typeface="Malgun Gothic"/>
              </a:rPr>
              <a:t> 한결희, 이도은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 b="1">
                <a:latin typeface="Malgun Gothic"/>
                <a:ea typeface="Malgun Gothic"/>
                <a:cs typeface="Malgun Gothic"/>
                <a:sym typeface="Malgun Gothic"/>
              </a:rPr>
              <a:t>학부과정</a:t>
            </a:r>
            <a:r>
              <a:rPr lang="en-US" sz="1400">
                <a:latin typeface="Malgun Gothic"/>
                <a:ea typeface="Malgun Gothic"/>
                <a:cs typeface="Malgun Gothic"/>
                <a:sym typeface="Malgun Gothic"/>
              </a:rPr>
              <a:t> 고영현, 김학용, 김태현, 정혜원 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400" y="2982901"/>
            <a:ext cx="739675" cy="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493875" y="2893650"/>
            <a:ext cx="3000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서울대학교 박태성 교수</a:t>
            </a:r>
            <a:r>
              <a:rPr lang="en-US" sz="20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0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생물정보통계 연구실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9E3C-DD09-AC48-8B4F-56E9FB657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∞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22965-23DB-5F48-917E-834C4BE47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B2680-DEFC-3242-A6BB-7E2F9C843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879"/>
            <a:ext cx="9144000" cy="3457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62AF65-F2D3-9B48-A60C-0317E9187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0171"/>
            <a:ext cx="9144000" cy="37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49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D685D-2BF5-924E-B67D-BD4C752C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chemeClr val="accent5"/>
                </a:solidFill>
              </a:rPr>
              <a:t>Coefficients for 2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st</a:t>
            </a:r>
            <a:r>
              <a:rPr lang="en-US" altLang="ko-KR" sz="2800" dirty="0">
                <a:solidFill>
                  <a:schemeClr val="accent5"/>
                </a:solidFill>
              </a:rPr>
              <a:t> segmentation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B39B3-3CFA-2343-868C-DC82FFA62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49" y="2078875"/>
            <a:ext cx="8009033" cy="2261100"/>
          </a:xfrm>
        </p:spPr>
        <p:txBody>
          <a:bodyPr/>
          <a:lstStyle/>
          <a:p>
            <a:r>
              <a:rPr lang="en-KR" sz="1800" dirty="0"/>
              <a:t>For all 3 Growth Curve Model (</a:t>
            </a:r>
            <a:r>
              <a:rPr lang="en-KR" sz="1800" b="1" dirty="0"/>
              <a:t>Logistic / Bertalanffy / Gompertz</a:t>
            </a:r>
            <a:r>
              <a:rPr lang="en-KR" sz="1800" dirty="0"/>
              <a:t>),</a:t>
            </a:r>
          </a:p>
          <a:p>
            <a:pPr marL="146050" indent="0">
              <a:buNone/>
            </a:pPr>
            <a:r>
              <a:rPr lang="en-KR" dirty="0"/>
              <a:t>          </a:t>
            </a:r>
          </a:p>
          <a:p>
            <a:pPr marL="146050" indent="0">
              <a:buNone/>
            </a:pPr>
            <a:r>
              <a:rPr lang="en-KR" sz="2000" b="1" dirty="0"/>
              <a:t>- 0 countries </a:t>
            </a:r>
            <a:r>
              <a:rPr lang="en-KR" dirty="0"/>
              <a:t>had been fitted commonly</a:t>
            </a:r>
          </a:p>
          <a:p>
            <a:pPr marL="146050" indent="0">
              <a:buNone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34525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D685D-2BF5-924E-B67D-BD4C752C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chemeClr val="accent5"/>
                </a:solidFill>
              </a:rPr>
              <a:t>Coefficients </a:t>
            </a:r>
            <a:r>
              <a:rPr lang="en-US" altLang="ko-KR" sz="2400" dirty="0">
                <a:solidFill>
                  <a:schemeClr val="accent5"/>
                </a:solidFill>
              </a:rPr>
              <a:t>for 1</a:t>
            </a:r>
            <a:r>
              <a:rPr lang="en-US" altLang="ko-KR" sz="2400" baseline="30000" dirty="0">
                <a:solidFill>
                  <a:schemeClr val="accent5"/>
                </a:solidFill>
              </a:rPr>
              <a:t>st</a:t>
            </a:r>
            <a:r>
              <a:rPr lang="en-US" altLang="ko-KR" sz="2400" dirty="0">
                <a:solidFill>
                  <a:schemeClr val="accent5"/>
                </a:solidFill>
              </a:rPr>
              <a:t> segmentation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B39B3-3CFA-2343-868C-DC82FFA62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49" y="2078875"/>
            <a:ext cx="8009033" cy="2261100"/>
          </a:xfrm>
        </p:spPr>
        <p:txBody>
          <a:bodyPr/>
          <a:lstStyle/>
          <a:p>
            <a:r>
              <a:rPr lang="en-KR" sz="1800" dirty="0"/>
              <a:t>For 2 Growth Curve Model (</a:t>
            </a:r>
            <a:r>
              <a:rPr lang="en-KR" sz="1800" b="1" dirty="0"/>
              <a:t>Logistic / Gompertz</a:t>
            </a:r>
            <a:r>
              <a:rPr lang="en-KR" sz="1800" dirty="0"/>
              <a:t>),</a:t>
            </a:r>
          </a:p>
          <a:p>
            <a:pPr marL="146050" indent="0">
              <a:buNone/>
            </a:pPr>
            <a:r>
              <a:rPr lang="en-KR" dirty="0"/>
              <a:t>          </a:t>
            </a:r>
          </a:p>
          <a:p>
            <a:pPr marL="146050" indent="0">
              <a:buNone/>
            </a:pPr>
            <a:r>
              <a:rPr lang="en-KR" sz="2000" b="1" dirty="0"/>
              <a:t>- 124 countries </a:t>
            </a:r>
            <a:r>
              <a:rPr lang="en-KR" dirty="0"/>
              <a:t>had been fitted commonly</a:t>
            </a:r>
          </a:p>
          <a:p>
            <a:pPr marL="146050" indent="0">
              <a:buNone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6950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8FE3A-EC84-314E-B20E-FC05968A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58F36-CA0D-6E44-A2E0-D342A94EC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endParaRPr lang="en-KR" dirty="0"/>
          </a:p>
          <a:p>
            <a:pPr marL="146050" indent="0">
              <a:buNone/>
            </a:pPr>
            <a:r>
              <a:rPr lang="en-KR" dirty="0"/>
              <a:t>		                                             </a:t>
            </a:r>
            <a:r>
              <a:rPr lang="en-KR" sz="2400" b="1" dirty="0"/>
              <a:t>. . . . . .</a:t>
            </a:r>
            <a:endParaRPr lang="en-K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8664D-466D-E54F-897B-C4FB9957B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920"/>
            <a:ext cx="9144000" cy="16530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E90B9B-10CF-3848-811E-3748C1163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5074"/>
            <a:ext cx="9144000" cy="142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42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DD000-BB23-8B4F-B1DE-56762455B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sz="1400" dirty="0"/>
              <a:t>For 2 Growth Curve Model (</a:t>
            </a:r>
            <a:r>
              <a:rPr lang="en-KR" sz="1400" b="1" dirty="0"/>
              <a:t>Logistic / Gompertz</a:t>
            </a:r>
            <a:r>
              <a:rPr lang="en-KR" sz="1400" dirty="0"/>
              <a:t>),</a:t>
            </a:r>
          </a:p>
          <a:p>
            <a:endParaRPr lang="en-KR" sz="1400" dirty="0"/>
          </a:p>
          <a:p>
            <a:pPr marL="146050" indent="0">
              <a:buNone/>
            </a:pPr>
            <a:endParaRPr lang="en-KR" sz="1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89D3CD-F65B-B348-91C9-85C5E02F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chemeClr val="accent5"/>
                </a:solidFill>
              </a:rPr>
              <a:t>Common Coefficients </a:t>
            </a:r>
            <a:r>
              <a:rPr lang="en-US" altLang="ko-KR" sz="2400" dirty="0">
                <a:solidFill>
                  <a:schemeClr val="accent5"/>
                </a:solidFill>
              </a:rPr>
              <a:t>for 1</a:t>
            </a:r>
            <a:r>
              <a:rPr lang="en-US" altLang="ko-KR" sz="2400" baseline="30000" dirty="0">
                <a:solidFill>
                  <a:schemeClr val="accent5"/>
                </a:solidFill>
              </a:rPr>
              <a:t>nd</a:t>
            </a:r>
            <a:r>
              <a:rPr lang="en-US" altLang="ko-KR" sz="2400" dirty="0">
                <a:solidFill>
                  <a:schemeClr val="accent5"/>
                </a:solidFill>
              </a:rPr>
              <a:t> segmentation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07F34-63F9-CF4D-9175-EEC62D63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84" y="0"/>
            <a:ext cx="80484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23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D685D-2BF5-924E-B67D-BD4C752C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chemeClr val="accent5"/>
                </a:solidFill>
              </a:rPr>
              <a:t>Coefficients </a:t>
            </a:r>
            <a:r>
              <a:rPr lang="en-US" altLang="ko-KR" sz="2400" dirty="0">
                <a:solidFill>
                  <a:schemeClr val="accent5"/>
                </a:solidFill>
              </a:rPr>
              <a:t>for 2</a:t>
            </a:r>
            <a:r>
              <a:rPr lang="en-US" altLang="ko-KR" sz="2400" baseline="30000" dirty="0">
                <a:solidFill>
                  <a:schemeClr val="accent5"/>
                </a:solidFill>
              </a:rPr>
              <a:t>nd</a:t>
            </a:r>
            <a:r>
              <a:rPr lang="en-US" altLang="ko-KR" sz="2400" dirty="0">
                <a:solidFill>
                  <a:schemeClr val="accent5"/>
                </a:solidFill>
              </a:rPr>
              <a:t> segmentation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B39B3-3CFA-2343-868C-DC82FFA62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49" y="2078875"/>
            <a:ext cx="8009033" cy="2261100"/>
          </a:xfrm>
        </p:spPr>
        <p:txBody>
          <a:bodyPr/>
          <a:lstStyle/>
          <a:p>
            <a:r>
              <a:rPr lang="en-KR" sz="1800" dirty="0"/>
              <a:t>For 2 Growth Curve Model (</a:t>
            </a:r>
            <a:r>
              <a:rPr lang="en-KR" sz="1800" b="1" dirty="0"/>
              <a:t>Logistic / Gompertz</a:t>
            </a:r>
            <a:r>
              <a:rPr lang="en-KR" sz="1800" dirty="0"/>
              <a:t>),</a:t>
            </a:r>
          </a:p>
          <a:p>
            <a:pPr marL="146050" indent="0">
              <a:buNone/>
            </a:pPr>
            <a:r>
              <a:rPr lang="en-KR" dirty="0"/>
              <a:t>          </a:t>
            </a:r>
          </a:p>
          <a:p>
            <a:pPr marL="146050" indent="0">
              <a:buNone/>
            </a:pPr>
            <a:r>
              <a:rPr lang="en-KR" sz="2000" b="1" dirty="0"/>
              <a:t>- 44 countries </a:t>
            </a:r>
            <a:r>
              <a:rPr lang="en-KR" dirty="0"/>
              <a:t>had been fitted commonly</a:t>
            </a:r>
          </a:p>
          <a:p>
            <a:pPr marL="146050" indent="0">
              <a:buNone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44279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3AD70-3D17-3B42-88F6-5AB9D1C4C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endParaRPr lang="en-KR" dirty="0"/>
          </a:p>
          <a:p>
            <a:pPr marL="146050" indent="0">
              <a:buNone/>
            </a:pPr>
            <a:endParaRPr lang="en-KR" dirty="0"/>
          </a:p>
          <a:p>
            <a:pPr marL="146050" indent="0">
              <a:buNone/>
            </a:pP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FD767-20B7-AE46-AF4F-61A9BFB5E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740"/>
            <a:ext cx="9144000" cy="1540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7D934-9667-5649-8326-4686C55CD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69790"/>
            <a:ext cx="9144000" cy="1227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3E5AD-6EE0-094D-B456-DA7CA76E7EF2}"/>
              </a:ext>
            </a:extLst>
          </p:cNvPr>
          <p:cNvSpPr txBox="1"/>
          <p:nvPr/>
        </p:nvSpPr>
        <p:spPr>
          <a:xfrm>
            <a:off x="3760967" y="234091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/>
              <a:t> . . . . . .</a:t>
            </a:r>
          </a:p>
        </p:txBody>
      </p:sp>
    </p:spTree>
    <p:extLst>
      <p:ext uri="{BB962C8B-B14F-4D97-AF65-F5344CB8AC3E}">
        <p14:creationId xmlns:p14="http://schemas.microsoft.com/office/powerpoint/2010/main" val="1870959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DD000-BB23-8B4F-B1DE-56762455B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sz="1400" dirty="0"/>
              <a:t>For 2 Growth Curve Model (</a:t>
            </a:r>
            <a:r>
              <a:rPr lang="en-KR" sz="1400" b="1" dirty="0"/>
              <a:t>Logistic / Gompertz</a:t>
            </a:r>
            <a:r>
              <a:rPr lang="en-KR" sz="1400" dirty="0"/>
              <a:t>),</a:t>
            </a:r>
          </a:p>
          <a:p>
            <a:endParaRPr lang="en-KR" sz="1400" dirty="0"/>
          </a:p>
          <a:p>
            <a:pPr marL="146050" indent="0">
              <a:buNone/>
            </a:pPr>
            <a:endParaRPr lang="en-KR" sz="1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89D3CD-F65B-B348-91C9-85C5E02F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chemeClr val="accent5"/>
                </a:solidFill>
              </a:rPr>
              <a:t>Common Coefficients </a:t>
            </a:r>
            <a:r>
              <a:rPr lang="en-US" altLang="ko-KR" sz="2400" dirty="0">
                <a:solidFill>
                  <a:schemeClr val="accent5"/>
                </a:solidFill>
              </a:rPr>
              <a:t>for 2</a:t>
            </a:r>
            <a:r>
              <a:rPr lang="en-US" altLang="ko-KR" sz="2400" baseline="30000" dirty="0">
                <a:solidFill>
                  <a:schemeClr val="accent5"/>
                </a:solidFill>
              </a:rPr>
              <a:t>nd</a:t>
            </a:r>
            <a:r>
              <a:rPr lang="en-US" altLang="ko-KR" sz="2400" dirty="0">
                <a:solidFill>
                  <a:schemeClr val="accent5"/>
                </a:solidFill>
              </a:rPr>
              <a:t> segmentation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0F5CEE-3CBE-E140-BD8D-7F283FA7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84" y="0"/>
            <a:ext cx="80484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77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7D20-CE32-8A4E-B8F3-20566812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5"/>
                </a:solidFill>
              </a:rPr>
              <a:t>What to do next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7F930-B2B4-0E4A-A23E-8E2A08D33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431" y="2102729"/>
            <a:ext cx="8645138" cy="2261100"/>
          </a:xfrm>
        </p:spPr>
        <p:txBody>
          <a:bodyPr/>
          <a:lstStyle/>
          <a:p>
            <a:pPr marL="146050" indent="0">
              <a:buNone/>
            </a:pPr>
            <a:endParaRPr lang="en-KR" dirty="0"/>
          </a:p>
          <a:p>
            <a:r>
              <a:rPr lang="en-KR" sz="1600" dirty="0"/>
              <a:t>Comparison between Separated </a:t>
            </a:r>
            <a:r>
              <a:rPr lang="en-KR" sz="1600" b="1" dirty="0"/>
              <a:t>Poisson / Logistic / Gompertz</a:t>
            </a:r>
            <a:r>
              <a:rPr lang="en-KR" sz="1600" dirty="0"/>
              <a:t> Models</a:t>
            </a:r>
          </a:p>
          <a:p>
            <a:pPr marL="146050" indent="0">
              <a:buNone/>
            </a:pPr>
            <a:r>
              <a:rPr lang="en-KR" sz="1600" dirty="0"/>
              <a:t>      (</a:t>
            </a:r>
            <a:r>
              <a:rPr lang="en-KR" sz="1600" dirty="0">
                <a:solidFill>
                  <a:srgbClr val="FF0000"/>
                </a:solidFill>
              </a:rPr>
              <a:t>especially</a:t>
            </a:r>
            <a:r>
              <a:rPr lang="en-KR" sz="1600" dirty="0"/>
              <a:t>, </a:t>
            </a:r>
            <a:r>
              <a:rPr lang="en-KR" sz="1600" b="1" dirty="0"/>
              <a:t>coefficient C (based on the slope of each model)</a:t>
            </a:r>
            <a:r>
              <a:rPr lang="en-KR" sz="1600" dirty="0"/>
              <a:t> for </a:t>
            </a:r>
            <a:r>
              <a:rPr lang="en-KR" sz="1600" b="1" dirty="0"/>
              <a:t>Daily &amp; Cumulative</a:t>
            </a:r>
            <a:r>
              <a:rPr lang="en-KR" sz="1600" dirty="0"/>
              <a:t> Cases)</a:t>
            </a:r>
          </a:p>
          <a:p>
            <a:pPr marL="146050" indent="0">
              <a:buNone/>
            </a:pPr>
            <a:endParaRPr lang="en-KR" sz="1600" dirty="0"/>
          </a:p>
          <a:p>
            <a:pPr marL="146050" indent="0">
              <a:buNone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68379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27650" y="1198729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-KR" altLang="en-US" dirty="0">
                <a:solidFill>
                  <a:srgbClr val="000000"/>
                </a:solidFill>
              </a:rPr>
              <a:t>개요</a:t>
            </a:r>
            <a:r>
              <a:rPr lang="en-US" altLang="ko-KR" dirty="0">
                <a:solidFill>
                  <a:srgbClr val="000000"/>
                </a:solidFill>
              </a:rPr>
              <a:t>	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727650" y="1993266"/>
            <a:ext cx="7688700" cy="236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1. Simple</a:t>
            </a:r>
            <a:r>
              <a:rPr lang="ko-KR" altLang="en-US" sz="1400" b="1" dirty="0">
                <a:solidFill>
                  <a:schemeClr val="accent5"/>
                </a:solidFill>
              </a:rPr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Moving</a:t>
            </a:r>
            <a:r>
              <a:rPr lang="ko-KR" altLang="en-US" sz="1400" b="1" dirty="0">
                <a:solidFill>
                  <a:schemeClr val="accent5"/>
                </a:solidFill>
              </a:rPr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Average</a:t>
            </a:r>
            <a:r>
              <a:rPr lang="ko-KR" altLang="en-US" sz="1400" b="1" dirty="0">
                <a:solidFill>
                  <a:schemeClr val="accent5"/>
                </a:solidFill>
              </a:rPr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(window size = 7) </a:t>
            </a:r>
            <a:r>
              <a:rPr lang="ko-KR" altLang="en-US" sz="1400" b="1" dirty="0">
                <a:solidFill>
                  <a:schemeClr val="accent5"/>
                </a:solidFill>
              </a:rPr>
              <a:t>적용</a:t>
            </a:r>
            <a:endParaRPr lang="en-US" altLang="ko-KR" sz="1200" b="1" dirty="0">
              <a:solidFill>
                <a:schemeClr val="accent5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altLang="ko-KR" sz="1200" dirty="0"/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ko-KR" sz="1200" dirty="0"/>
              <a:t>-   </a:t>
            </a:r>
            <a:r>
              <a:rPr lang="ko-KR" altLang="en-US" sz="1200" dirty="0" err="1"/>
              <a:t>주별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시계열</a:t>
            </a:r>
            <a:r>
              <a:rPr lang="ko-KR" altLang="en-US" sz="1200" dirty="0"/>
              <a:t> 효과</a:t>
            </a:r>
            <a:r>
              <a:rPr lang="en-US" altLang="ko-KR" sz="1200" dirty="0"/>
              <a:t>(</a:t>
            </a:r>
            <a:r>
              <a:rPr lang="ko-KR" altLang="en-US" sz="1200" dirty="0"/>
              <a:t>주말에 </a:t>
            </a:r>
            <a:r>
              <a:rPr lang="ko-KR" altLang="en-US" sz="1200" dirty="0" err="1"/>
              <a:t>확진자</a:t>
            </a:r>
            <a:r>
              <a:rPr lang="ko-KR" altLang="en-US" sz="1200" dirty="0"/>
              <a:t> 감소 또는 </a:t>
            </a:r>
            <a:r>
              <a:rPr lang="ko-KR" altLang="en-US" sz="1200" dirty="0" err="1"/>
              <a:t>확진자</a:t>
            </a:r>
            <a:r>
              <a:rPr lang="ko-KR" altLang="en-US" sz="1200" dirty="0"/>
              <a:t> 수 </a:t>
            </a:r>
            <a:r>
              <a:rPr lang="en-US" altLang="ko-KR" sz="1200" dirty="0"/>
              <a:t>0)</a:t>
            </a:r>
            <a:r>
              <a:rPr lang="ko-KR" altLang="en-US" sz="1200" dirty="0"/>
              <a:t> 보완</a:t>
            </a:r>
            <a:endParaRPr lang="en-US" altLang="ko-KR" sz="1200" dirty="0"/>
          </a:p>
          <a:p>
            <a:pPr marL="0" lvl="0" indent="0">
              <a:lnSpc>
                <a:spcPct val="100000"/>
              </a:lnSpc>
              <a:buNone/>
            </a:pPr>
            <a:endParaRPr lang="en-US" altLang="ko-KR" sz="12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solidFill>
                <a:schemeClr val="accent5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2. Separated Logistic, </a:t>
            </a:r>
            <a:r>
              <a:rPr lang="en-US" altLang="ko-KR" sz="1400" b="1" dirty="0" err="1">
                <a:solidFill>
                  <a:schemeClr val="accent5"/>
                </a:solidFill>
              </a:rPr>
              <a:t>Bertalanffy</a:t>
            </a:r>
            <a:r>
              <a:rPr lang="en-US" altLang="ko-KR" sz="1400" b="1" dirty="0">
                <a:solidFill>
                  <a:schemeClr val="accent5"/>
                </a:solidFill>
              </a:rPr>
              <a:t>, </a:t>
            </a:r>
            <a:r>
              <a:rPr lang="en-US" altLang="ko-KR" sz="1400" b="1" dirty="0" err="1">
                <a:solidFill>
                  <a:schemeClr val="accent5"/>
                </a:solidFill>
              </a:rPr>
              <a:t>Gompertz</a:t>
            </a:r>
            <a:r>
              <a:rPr lang="en-US" altLang="ko-KR" sz="1400" b="1" dirty="0">
                <a:solidFill>
                  <a:schemeClr val="accent5"/>
                </a:solidFill>
              </a:rPr>
              <a:t> Model </a:t>
            </a:r>
            <a:r>
              <a:rPr lang="ko-KR" altLang="en-US" sz="1400" b="1" dirty="0">
                <a:solidFill>
                  <a:schemeClr val="accent5"/>
                </a:solidFill>
              </a:rPr>
              <a:t>적합</a:t>
            </a:r>
            <a:endParaRPr lang="ko-KR" altLang="en-US" sz="1200" dirty="0"/>
          </a:p>
          <a:p>
            <a:pPr marL="171450" lvl="0" indent="-1714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FontTx/>
              <a:buChar char="-"/>
            </a:pPr>
            <a:r>
              <a:rPr lang="en-US" altLang="ko-KR" sz="1200" dirty="0"/>
              <a:t>2020</a:t>
            </a:r>
            <a:r>
              <a:rPr lang="ko-KR" altLang="en-US" sz="1200" dirty="0"/>
              <a:t>년 </a:t>
            </a:r>
            <a:r>
              <a:rPr lang="en-US" altLang="ko-KR" sz="1200" dirty="0"/>
              <a:t>08</a:t>
            </a:r>
            <a:r>
              <a:rPr lang="ko-KR" altLang="en-US" sz="1200" dirty="0"/>
              <a:t>월 </a:t>
            </a:r>
            <a:r>
              <a:rPr lang="en-US" altLang="ko-KR" sz="1200" dirty="0"/>
              <a:t>31</a:t>
            </a:r>
            <a:r>
              <a:rPr lang="ko-KR" altLang="en-US" sz="1200" dirty="0"/>
              <a:t>일 기준</a:t>
            </a:r>
            <a:endParaRPr lang="en-US" altLang="ko-KR" sz="1200" dirty="0"/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3. </a:t>
            </a:r>
            <a:r>
              <a:rPr lang="ko-KR" altLang="en-US" sz="1400" b="1" dirty="0">
                <a:solidFill>
                  <a:schemeClr val="accent5"/>
                </a:solidFill>
              </a:rPr>
              <a:t>각 </a:t>
            </a:r>
            <a:r>
              <a:rPr lang="en-US" altLang="ko-KR" sz="1400" b="1" dirty="0">
                <a:solidFill>
                  <a:schemeClr val="accent5"/>
                </a:solidFill>
              </a:rPr>
              <a:t>Model coefficients </a:t>
            </a:r>
            <a:r>
              <a:rPr lang="ko-KR" altLang="en-US" sz="1400" b="1" dirty="0">
                <a:solidFill>
                  <a:schemeClr val="accent5"/>
                </a:solidFill>
              </a:rPr>
              <a:t>비교</a:t>
            </a:r>
            <a:endParaRPr lang="en-US" altLang="ko-KR" sz="1400" b="1" dirty="0">
              <a:solidFill>
                <a:schemeClr val="accent5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lang="ko-KR" alt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Separated Logistic model</a:t>
            </a:r>
            <a:endParaRPr lang="ko-KR" altLang="en-US" sz="2000" dirty="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72743" y="2447471"/>
            <a:ext cx="7688700" cy="215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endParaRPr lang="en-US" sz="14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en-US" sz="1400" b="1" dirty="0">
                <a:solidFill>
                  <a:schemeClr val="accent5"/>
                </a:solidFill>
              </a:rPr>
              <a:t>Procedure</a:t>
            </a:r>
            <a:endParaRPr sz="1400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1) Peak Detection Algorithm</a:t>
            </a:r>
            <a:r>
              <a:rPr lang="ko-KR" altLang="en-US" sz="1200" dirty="0"/>
              <a:t>을 </a:t>
            </a:r>
            <a:r>
              <a:rPr lang="en-US" sz="1200" dirty="0" err="1"/>
              <a:t>이용</a:t>
            </a:r>
            <a:r>
              <a:rPr lang="ko-KR" altLang="en-US" sz="1200" dirty="0"/>
              <a:t>하여</a:t>
            </a:r>
            <a:r>
              <a:rPr lang="en-US" sz="1200" dirty="0"/>
              <a:t> </a:t>
            </a:r>
            <a:r>
              <a:rPr lang="en-US" sz="1200" dirty="0" err="1"/>
              <a:t>Breakpoint를</a:t>
            </a:r>
            <a:r>
              <a:rPr lang="en-US" sz="1200" dirty="0"/>
              <a:t> </a:t>
            </a:r>
            <a:r>
              <a:rPr lang="ko-KR" altLang="en-US" sz="1200" dirty="0"/>
              <a:t>찾음</a:t>
            </a:r>
            <a:r>
              <a:rPr lang="en-US" altLang="ko-KR" sz="1200" dirty="0"/>
              <a:t>.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2) </a:t>
            </a:r>
            <a:r>
              <a:rPr lang="ko-KR" altLang="en-US" sz="1200" dirty="0"/>
              <a:t>각각의 </a:t>
            </a:r>
            <a:r>
              <a:rPr lang="en-US" altLang="ko-KR" sz="1200" dirty="0"/>
              <a:t>wave partition</a:t>
            </a:r>
            <a:r>
              <a:rPr lang="ko-KR" altLang="en-US" sz="1200" dirty="0"/>
              <a:t>에 대해 독립적으로 모형을 </a:t>
            </a:r>
            <a:r>
              <a:rPr lang="ko-KR" altLang="en-US" sz="1200" dirty="0" err="1"/>
              <a:t>적합시킴</a:t>
            </a:r>
            <a:r>
              <a:rPr lang="en-US" altLang="ko-KR" sz="1200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ko-KR" sz="1200" dirty="0"/>
              <a:t>      =&gt;  </a:t>
            </a:r>
            <a:r>
              <a:rPr lang="ko-KR" altLang="en-US" sz="1200" dirty="0"/>
              <a:t>함수의 연속성이 보장되지 않음</a:t>
            </a:r>
            <a:r>
              <a:rPr lang="en-US" altLang="ko-KR" sz="1200" dirty="0"/>
              <a:t>.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115860-F8EC-451F-B6A3-DFF24EF10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0" y="1860244"/>
            <a:ext cx="3727642" cy="8318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5E141E-AD53-46B1-8602-B015D0232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282" y="2038185"/>
            <a:ext cx="3588711" cy="6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3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Separated </a:t>
            </a:r>
            <a:r>
              <a:rPr lang="en-US" altLang="ko-KR" sz="2000" b="1" dirty="0" err="1">
                <a:solidFill>
                  <a:schemeClr val="accent5"/>
                </a:solidFill>
              </a:rPr>
              <a:t>Bertalanffy</a:t>
            </a:r>
            <a:r>
              <a:rPr lang="en-US" altLang="ko-KR" sz="2000" b="1" dirty="0">
                <a:solidFill>
                  <a:schemeClr val="accent5"/>
                </a:solidFill>
              </a:rPr>
              <a:t> model</a:t>
            </a:r>
            <a:endParaRPr lang="ko-KR" altLang="en-US" sz="2000" dirty="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72743" y="2447471"/>
            <a:ext cx="7688700" cy="215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endParaRPr lang="en-US" sz="14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en-US" sz="1400" b="1" dirty="0">
                <a:solidFill>
                  <a:schemeClr val="accent5"/>
                </a:solidFill>
              </a:rPr>
              <a:t>Procedure</a:t>
            </a:r>
            <a:endParaRPr sz="1400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1) Peak Detection Algorithm</a:t>
            </a:r>
            <a:r>
              <a:rPr lang="ko-KR" altLang="en-US" sz="1200" dirty="0"/>
              <a:t>을 </a:t>
            </a:r>
            <a:r>
              <a:rPr lang="en-US" sz="1200" dirty="0" err="1"/>
              <a:t>이용</a:t>
            </a:r>
            <a:r>
              <a:rPr lang="ko-KR" altLang="en-US" sz="1200" dirty="0"/>
              <a:t>하여</a:t>
            </a:r>
            <a:r>
              <a:rPr lang="en-US" sz="1200" dirty="0"/>
              <a:t> </a:t>
            </a:r>
            <a:r>
              <a:rPr lang="en-US" sz="1200" dirty="0" err="1"/>
              <a:t>Breakpoint를</a:t>
            </a:r>
            <a:r>
              <a:rPr lang="en-US" sz="1200" dirty="0"/>
              <a:t> </a:t>
            </a:r>
            <a:r>
              <a:rPr lang="ko-KR" altLang="en-US" sz="1200" dirty="0"/>
              <a:t>찾음</a:t>
            </a:r>
            <a:r>
              <a:rPr lang="en-US" altLang="ko-KR" sz="1200" dirty="0"/>
              <a:t>.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2) </a:t>
            </a:r>
            <a:r>
              <a:rPr lang="ko-KR" altLang="en-US" sz="1200" dirty="0"/>
              <a:t>각각의 </a:t>
            </a:r>
            <a:r>
              <a:rPr lang="en-US" altLang="ko-KR" sz="1200" dirty="0"/>
              <a:t>wave partition</a:t>
            </a:r>
            <a:r>
              <a:rPr lang="ko-KR" altLang="en-US" sz="1200" dirty="0"/>
              <a:t>에 대해 독립적으로 모형을 </a:t>
            </a:r>
            <a:r>
              <a:rPr lang="ko-KR" altLang="en-US" sz="1200" dirty="0" err="1"/>
              <a:t>적합시킴</a:t>
            </a:r>
            <a:r>
              <a:rPr lang="en-US" altLang="ko-KR" sz="1200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ko-KR" sz="1200" dirty="0"/>
              <a:t>      =&gt;  </a:t>
            </a:r>
            <a:r>
              <a:rPr lang="ko-KR" altLang="en-US" sz="1200" dirty="0"/>
              <a:t>함수의 연속성이 보장되지 않음</a:t>
            </a:r>
            <a:r>
              <a:rPr lang="en-US" altLang="ko-KR" sz="1200" dirty="0"/>
              <a:t>.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5E141E-AD53-46B1-8602-B015D0232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381" y="1931215"/>
            <a:ext cx="3433913" cy="684982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06D5970A-D746-403D-B9D8-A9E0947C6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DD3298A-EC16-4B0A-8AFC-E70D05104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60" y="1398500"/>
            <a:ext cx="7475190" cy="352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311096560" descr="DRW00001f2406ab">
            <a:extLst>
              <a:ext uri="{FF2B5EF4-FFF2-40B4-BE49-F238E27FC236}">
                <a16:creationId xmlns:a16="http://schemas.microsoft.com/office/drawing/2014/main" id="{3D94442D-6D74-4CF4-858D-AE3900DA2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61" y="1855700"/>
            <a:ext cx="5006820" cy="76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453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Separated </a:t>
            </a:r>
            <a:r>
              <a:rPr lang="en-US" altLang="ko-KR" sz="2000" b="1" dirty="0" err="1">
                <a:solidFill>
                  <a:schemeClr val="accent5"/>
                </a:solidFill>
              </a:rPr>
              <a:t>Gompertz</a:t>
            </a:r>
            <a:r>
              <a:rPr lang="en-US" altLang="ko-KR" sz="2000" b="1" dirty="0">
                <a:solidFill>
                  <a:schemeClr val="accent5"/>
                </a:solidFill>
              </a:rPr>
              <a:t> model</a:t>
            </a:r>
            <a:endParaRPr lang="ko-KR" altLang="en-US" sz="2000" dirty="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72743" y="2447471"/>
            <a:ext cx="7688700" cy="215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endParaRPr lang="en-US" sz="14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en-US" sz="1400" b="1" dirty="0">
                <a:solidFill>
                  <a:schemeClr val="accent5"/>
                </a:solidFill>
              </a:rPr>
              <a:t>Procedure</a:t>
            </a:r>
            <a:endParaRPr sz="1400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1) Peak Detection Algorithm</a:t>
            </a:r>
            <a:r>
              <a:rPr lang="ko-KR" altLang="en-US" sz="1200" dirty="0"/>
              <a:t>을 </a:t>
            </a:r>
            <a:r>
              <a:rPr lang="en-US" sz="1200" dirty="0" err="1"/>
              <a:t>이용</a:t>
            </a:r>
            <a:r>
              <a:rPr lang="ko-KR" altLang="en-US" sz="1200" dirty="0"/>
              <a:t>하여</a:t>
            </a:r>
            <a:r>
              <a:rPr lang="en-US" sz="1200" dirty="0"/>
              <a:t> </a:t>
            </a:r>
            <a:r>
              <a:rPr lang="en-US" sz="1200" dirty="0" err="1"/>
              <a:t>Breakpoint를</a:t>
            </a:r>
            <a:r>
              <a:rPr lang="en-US" sz="1200" dirty="0"/>
              <a:t> </a:t>
            </a:r>
            <a:r>
              <a:rPr lang="ko-KR" altLang="en-US" sz="1200" dirty="0"/>
              <a:t>찾음</a:t>
            </a:r>
            <a:r>
              <a:rPr lang="en-US" altLang="ko-KR" sz="1200" dirty="0"/>
              <a:t>.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2) </a:t>
            </a:r>
            <a:r>
              <a:rPr lang="ko-KR" altLang="en-US" sz="1200" dirty="0"/>
              <a:t>각각의 </a:t>
            </a:r>
            <a:r>
              <a:rPr lang="en-US" altLang="ko-KR" sz="1200" dirty="0"/>
              <a:t>wave partition</a:t>
            </a:r>
            <a:r>
              <a:rPr lang="ko-KR" altLang="en-US" sz="1200" dirty="0"/>
              <a:t>에 대해 독립적으로 모형을 </a:t>
            </a:r>
            <a:r>
              <a:rPr lang="ko-KR" altLang="en-US" sz="1200" dirty="0" err="1"/>
              <a:t>적합시킴</a:t>
            </a:r>
            <a:r>
              <a:rPr lang="en-US" altLang="ko-KR" sz="1200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ko-KR" sz="1200" dirty="0"/>
              <a:t>      =&gt;  </a:t>
            </a:r>
            <a:r>
              <a:rPr lang="ko-KR" altLang="en-US" sz="1200" dirty="0"/>
              <a:t>함수의 연속성이 보장되지 않음</a:t>
            </a:r>
            <a:r>
              <a:rPr lang="en-US" altLang="ko-KR" sz="1200" dirty="0"/>
              <a:t>.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5E141E-AD53-46B1-8602-B015D0232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282" y="2038185"/>
            <a:ext cx="3588711" cy="684982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91412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311093392" descr="DRW00001f24069f">
            <a:extLst>
              <a:ext uri="{FF2B5EF4-FFF2-40B4-BE49-F238E27FC236}">
                <a16:creationId xmlns:a16="http://schemas.microsoft.com/office/drawing/2014/main" id="{821D7968-1DB4-428B-A1AE-E1F5B5E1C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43" y="1848613"/>
            <a:ext cx="4295710" cy="7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8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8E75690-4260-418C-89F5-26FDC7A5BFFE}"/>
              </a:ext>
            </a:extLst>
          </p:cNvPr>
          <p:cNvSpPr/>
          <p:nvPr/>
        </p:nvSpPr>
        <p:spPr>
          <a:xfrm>
            <a:off x="203820" y="4398249"/>
            <a:ext cx="2849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  a               </a:t>
            </a:r>
            <a:r>
              <a:rPr lang="ko-KR" altLang="en-US" dirty="0" err="1"/>
              <a:t>b</a:t>
            </a:r>
            <a:r>
              <a:rPr lang="ko-KR" altLang="en-US" dirty="0"/>
              <a:t>              c</a:t>
            </a:r>
            <a:endParaRPr lang="en-US" altLang="ko-KR" dirty="0"/>
          </a:p>
          <a:p>
            <a:r>
              <a:rPr lang="en-US" altLang="ko-KR" dirty="0"/>
              <a:t>1 15928.38 3.938720 0.15841061</a:t>
            </a:r>
          </a:p>
          <a:p>
            <a:r>
              <a:rPr lang="en-US" altLang="ko-KR" dirty="0"/>
              <a:t>2 15617.49 8.757085 0.05147723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03B14D-8B17-46C2-BC70-5EE09F4A74C9}"/>
              </a:ext>
            </a:extLst>
          </p:cNvPr>
          <p:cNvSpPr/>
          <p:nvPr/>
        </p:nvSpPr>
        <p:spPr>
          <a:xfrm>
            <a:off x="6019334" y="4398249"/>
            <a:ext cx="29660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   a               </a:t>
            </a:r>
            <a:r>
              <a:rPr lang="ko-KR" altLang="en-US" dirty="0" err="1"/>
              <a:t>b</a:t>
            </a:r>
            <a:r>
              <a:rPr lang="ko-KR" altLang="en-US" dirty="0"/>
              <a:t>              c</a:t>
            </a:r>
            <a:endParaRPr lang="en-US" altLang="ko-KR" dirty="0"/>
          </a:p>
          <a:p>
            <a:r>
              <a:rPr lang="en-US" altLang="ko-KR" dirty="0"/>
              <a:t>1 16168.56  8.857293 0.10436962</a:t>
            </a:r>
          </a:p>
          <a:p>
            <a:r>
              <a:rPr lang="en-US" altLang="ko-KR" dirty="0"/>
              <a:t>2 43923.83 23.548031 0.01534153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5E9DE9-EE0C-4DD4-9945-21018016F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721"/>
            <a:ext cx="3053330" cy="30533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B4DF90-39EC-490F-AC43-7A166D9CD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010" y="1203721"/>
            <a:ext cx="3053329" cy="30533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4FE15C-5007-4364-BB4A-904EB4064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836" y="1203720"/>
            <a:ext cx="3053330" cy="305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21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90B4106-EE15-4C77-BB83-7A633C0B9869}"/>
              </a:ext>
            </a:extLst>
          </p:cNvPr>
          <p:cNvSpPr/>
          <p:nvPr/>
        </p:nvSpPr>
        <p:spPr>
          <a:xfrm>
            <a:off x="295842" y="4251453"/>
            <a:ext cx="30612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   </a:t>
            </a:r>
            <a:r>
              <a:rPr lang="ko-KR" altLang="en-US" dirty="0" err="1"/>
              <a:t>a</a:t>
            </a:r>
            <a:r>
              <a:rPr lang="ko-KR" altLang="en-US" dirty="0"/>
              <a:t>              </a:t>
            </a:r>
            <a:r>
              <a:rPr lang="ko-KR" altLang="en-US" dirty="0" err="1"/>
              <a:t>b</a:t>
            </a:r>
            <a:r>
              <a:rPr lang="ko-KR" altLang="en-US" dirty="0"/>
              <a:t>               c</a:t>
            </a:r>
          </a:p>
          <a:p>
            <a:r>
              <a:rPr lang="ko-KR" altLang="en-US" dirty="0"/>
              <a:t>1 </a:t>
            </a:r>
            <a:r>
              <a:rPr lang="en-US" altLang="ko-KR" dirty="0"/>
              <a:t>1757174 4.806800 0.08031902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2 4340552 9.708547 0.06511740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E00B57-0A59-49FE-9234-2BC32D228BA9}"/>
              </a:ext>
            </a:extLst>
          </p:cNvPr>
          <p:cNvSpPr/>
          <p:nvPr/>
        </p:nvSpPr>
        <p:spPr>
          <a:xfrm>
            <a:off x="4460098" y="4251453"/>
            <a:ext cx="30021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   </a:t>
            </a:r>
            <a:r>
              <a:rPr lang="ko-KR" altLang="en-US" dirty="0" err="1"/>
              <a:t>a</a:t>
            </a:r>
            <a:r>
              <a:rPr lang="ko-KR" altLang="en-US" dirty="0"/>
              <a:t>              </a:t>
            </a:r>
            <a:r>
              <a:rPr lang="ko-KR" altLang="en-US" dirty="0" err="1"/>
              <a:t>b</a:t>
            </a:r>
            <a:r>
              <a:rPr lang="ko-KR" altLang="en-US" dirty="0"/>
              <a:t>               c</a:t>
            </a:r>
          </a:p>
          <a:p>
            <a:r>
              <a:rPr lang="ko-KR" altLang="en-US" dirty="0"/>
              <a:t>1 </a:t>
            </a:r>
            <a:r>
              <a:rPr lang="en-US" altLang="ko-KR" dirty="0"/>
              <a:t>2058204 10.39482 0.04218495</a:t>
            </a:r>
          </a:p>
          <a:p>
            <a:r>
              <a:rPr lang="ko-KR" altLang="en-US" dirty="0"/>
              <a:t>2 </a:t>
            </a:r>
            <a:r>
              <a:rPr lang="en-US" altLang="ko-KR" dirty="0"/>
              <a:t>5588984 92.99743 0.03080245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D7CCA9-72E2-478E-84A9-0F61BB60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96" y="744147"/>
            <a:ext cx="3438194" cy="34381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8F47EA-0AF8-4DA3-81D0-669F4D147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098" y="744146"/>
            <a:ext cx="3438195" cy="343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03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90B4106-EE15-4C77-BB83-7A633C0B9869}"/>
              </a:ext>
            </a:extLst>
          </p:cNvPr>
          <p:cNvSpPr/>
          <p:nvPr/>
        </p:nvSpPr>
        <p:spPr>
          <a:xfrm>
            <a:off x="295842" y="4251453"/>
            <a:ext cx="30612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   </a:t>
            </a:r>
            <a:r>
              <a:rPr lang="ko-KR" altLang="en-US" dirty="0" err="1"/>
              <a:t>a</a:t>
            </a:r>
            <a:r>
              <a:rPr lang="ko-KR" altLang="en-US" dirty="0"/>
              <a:t>              </a:t>
            </a:r>
            <a:r>
              <a:rPr lang="ko-KR" altLang="en-US" dirty="0" err="1"/>
              <a:t>b</a:t>
            </a:r>
            <a:r>
              <a:rPr lang="ko-KR" altLang="en-US" dirty="0"/>
              <a:t>               c</a:t>
            </a:r>
          </a:p>
          <a:p>
            <a:r>
              <a:rPr lang="ko-KR" altLang="en-US" dirty="0"/>
              <a:t>1 1</a:t>
            </a:r>
            <a:r>
              <a:rPr lang="en-US" altLang="ko-KR" dirty="0"/>
              <a:t>0201.67</a:t>
            </a:r>
            <a:r>
              <a:rPr lang="ko-KR" altLang="en-US" dirty="0"/>
              <a:t>  </a:t>
            </a:r>
            <a:r>
              <a:rPr lang="en-US" altLang="ko-KR" dirty="0"/>
              <a:t>2.935827</a:t>
            </a:r>
            <a:r>
              <a:rPr lang="ko-KR" altLang="en-US" dirty="0"/>
              <a:t> </a:t>
            </a:r>
            <a:r>
              <a:rPr lang="en-US" altLang="ko-KR" dirty="0"/>
              <a:t>0.16894476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E00B57-0A59-49FE-9234-2BC32D228BA9}"/>
              </a:ext>
            </a:extLst>
          </p:cNvPr>
          <p:cNvSpPr/>
          <p:nvPr/>
        </p:nvSpPr>
        <p:spPr>
          <a:xfrm>
            <a:off x="4460098" y="4251453"/>
            <a:ext cx="34995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   </a:t>
            </a:r>
            <a:r>
              <a:rPr lang="ko-KR" altLang="en-US" dirty="0" err="1"/>
              <a:t>a</a:t>
            </a:r>
            <a:r>
              <a:rPr lang="ko-KR" altLang="en-US" dirty="0"/>
              <a:t>                 </a:t>
            </a:r>
            <a:r>
              <a:rPr lang="ko-KR" altLang="en-US" dirty="0" err="1"/>
              <a:t>b</a:t>
            </a:r>
            <a:r>
              <a:rPr lang="ko-KR" altLang="en-US" dirty="0"/>
              <a:t>                 c</a:t>
            </a:r>
          </a:p>
          <a:p>
            <a:r>
              <a:rPr lang="ko-KR" altLang="en-US" dirty="0"/>
              <a:t>1 </a:t>
            </a:r>
            <a:r>
              <a:rPr lang="en-US" altLang="ko-KR" dirty="0"/>
              <a:t>10403.53</a:t>
            </a:r>
            <a:r>
              <a:rPr lang="ko-KR" altLang="en-US" dirty="0"/>
              <a:t>     </a:t>
            </a:r>
            <a:r>
              <a:rPr lang="en-US" altLang="ko-KR" dirty="0"/>
              <a:t>4.799167</a:t>
            </a:r>
            <a:r>
              <a:rPr lang="ko-KR" altLang="en-US" dirty="0"/>
              <a:t>    </a:t>
            </a:r>
            <a:r>
              <a:rPr lang="en-US" altLang="ko-KR" dirty="0"/>
              <a:t>0.11301198</a:t>
            </a:r>
          </a:p>
          <a:p>
            <a:r>
              <a:rPr lang="ko-KR" altLang="en-US" dirty="0"/>
              <a:t>2 </a:t>
            </a:r>
            <a:r>
              <a:rPr lang="en-US" altLang="ko-KR" dirty="0"/>
              <a:t>5615982.08 12.248195  0.003107405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CE731B-5266-4171-82D9-33297E56F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" y="671413"/>
            <a:ext cx="3627427" cy="36274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E44CD9-FCB3-411E-8F94-A63EE1D7E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339" y="624026"/>
            <a:ext cx="3627427" cy="362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69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D685D-2BF5-924E-B67D-BD4C752C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chemeClr val="accent5"/>
                </a:solidFill>
              </a:rPr>
              <a:t>Coefficients for 1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st</a:t>
            </a:r>
            <a:r>
              <a:rPr lang="en-US" altLang="ko-KR" sz="2800" dirty="0">
                <a:solidFill>
                  <a:schemeClr val="accent5"/>
                </a:solidFill>
              </a:rPr>
              <a:t> segmentation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B39B3-3CFA-2343-868C-DC82FFA62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49" y="2078875"/>
            <a:ext cx="8009033" cy="2261100"/>
          </a:xfrm>
        </p:spPr>
        <p:txBody>
          <a:bodyPr/>
          <a:lstStyle/>
          <a:p>
            <a:r>
              <a:rPr lang="en-KR" sz="1800" dirty="0"/>
              <a:t>For all 3 Growth Curve Model (</a:t>
            </a:r>
            <a:r>
              <a:rPr lang="en-KR" sz="1800" b="1" dirty="0"/>
              <a:t>Logistic / Bertalanffy / Gompertz</a:t>
            </a:r>
            <a:r>
              <a:rPr lang="en-KR" sz="1800" dirty="0"/>
              <a:t>),</a:t>
            </a:r>
          </a:p>
          <a:p>
            <a:pPr marL="146050" indent="0">
              <a:buNone/>
            </a:pPr>
            <a:r>
              <a:rPr lang="en-KR" dirty="0"/>
              <a:t>          </a:t>
            </a:r>
          </a:p>
          <a:p>
            <a:pPr marL="146050" indent="0">
              <a:buNone/>
            </a:pPr>
            <a:r>
              <a:rPr lang="en-KR" sz="2000" b="1" dirty="0"/>
              <a:t>- 16 countries </a:t>
            </a:r>
            <a:r>
              <a:rPr lang="en-KR" dirty="0"/>
              <a:t>had been fitted commonly</a:t>
            </a:r>
          </a:p>
          <a:p>
            <a:pPr marL="146050" indent="0">
              <a:buNone/>
            </a:pPr>
            <a:endParaRPr lang="en-KR" dirty="0"/>
          </a:p>
          <a:p>
            <a:pPr marL="146050" indent="0">
              <a:buNone/>
            </a:pPr>
            <a:r>
              <a:rPr lang="en-US" sz="1600" dirty="0"/>
              <a:t>"Belgium"     "Croatia"     "Denmark"     "Estonia"     "Finland"     "Iceland"     "Jamaica"     "Lithuania"   "Luxembourg"     "Malta"     "</a:t>
            </a:r>
            <a:r>
              <a:rPr lang="en-US" sz="1600" dirty="0" err="1"/>
              <a:t>New_Zealand</a:t>
            </a:r>
            <a:r>
              <a:rPr lang="en-US" sz="1600" dirty="0"/>
              <a:t>”      "Somalia"     "</a:t>
            </a:r>
            <a:r>
              <a:rPr lang="en-US" sz="1600" dirty="0" err="1"/>
              <a:t>South_Korea</a:t>
            </a:r>
            <a:r>
              <a:rPr lang="en-US" sz="1600" dirty="0"/>
              <a:t>"      "Spain"     "Thailand"    "Tunisia"</a:t>
            </a:r>
            <a:endParaRPr lang="en-KR" sz="1600" dirty="0"/>
          </a:p>
        </p:txBody>
      </p:sp>
    </p:spTree>
    <p:extLst>
      <p:ext uri="{BB962C8B-B14F-4D97-AF65-F5344CB8AC3E}">
        <p14:creationId xmlns:p14="http://schemas.microsoft.com/office/powerpoint/2010/main" val="366048431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480</Words>
  <Application>Microsoft Macintosh PowerPoint</Application>
  <PresentationFormat>On-screen Show (16:9)</PresentationFormat>
  <Paragraphs>80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Raleway</vt:lpstr>
      <vt:lpstr>Lato</vt:lpstr>
      <vt:lpstr>Malgun Gothic</vt:lpstr>
      <vt:lpstr>Arial</vt:lpstr>
      <vt:lpstr>Streamline</vt:lpstr>
      <vt:lpstr>Coefficients of Separated Growth Curve Models  10월 12일</vt:lpstr>
      <vt:lpstr>개요 </vt:lpstr>
      <vt:lpstr>Separated Logistic model</vt:lpstr>
      <vt:lpstr>Separated Bertalanffy model</vt:lpstr>
      <vt:lpstr>Separated Gompertz model</vt:lpstr>
      <vt:lpstr>PowerPoint Presentation</vt:lpstr>
      <vt:lpstr>PowerPoint Presentation</vt:lpstr>
      <vt:lpstr>PowerPoint Presentation</vt:lpstr>
      <vt:lpstr>Coefficients for 1st segmentation</vt:lpstr>
      <vt:lpstr>∞</vt:lpstr>
      <vt:lpstr>Coefficients for 2st segmentation</vt:lpstr>
      <vt:lpstr>Coefficients for 1st segmentation</vt:lpstr>
      <vt:lpstr>PowerPoint Presentation</vt:lpstr>
      <vt:lpstr>Common Coefficients for 1nd segmentation</vt:lpstr>
      <vt:lpstr>Coefficients for 2nd segmentation</vt:lpstr>
      <vt:lpstr>PowerPoint Presentation</vt:lpstr>
      <vt:lpstr>Common Coefficients for 2nd segmentation</vt:lpstr>
      <vt:lpstr>What to do 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전세계 신규 확진자 예측 및 정책의 영향 분석</dc:title>
  <cp:lastModifiedBy>Ko Yeonghyeon</cp:lastModifiedBy>
  <cp:revision>73</cp:revision>
  <dcterms:modified xsi:type="dcterms:W3CDTF">2020-10-12T03:42:12Z</dcterms:modified>
</cp:coreProperties>
</file>